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71" r:id="rId5"/>
    <p:sldId id="256" r:id="rId6"/>
    <p:sldId id="272" r:id="rId7"/>
    <p:sldId id="276" r:id="rId8"/>
    <p:sldId id="273" r:id="rId9"/>
    <p:sldId id="274" r:id="rId10"/>
    <p:sldId id="263" r:id="rId11"/>
    <p:sldId id="275" r:id="rId12"/>
    <p:sldId id="264" r:id="rId13"/>
    <p:sldId id="270" r:id="rId14"/>
    <p:sldId id="265" r:id="rId15"/>
    <p:sldId id="266" r:id="rId16"/>
    <p:sldId id="267" r:id="rId17"/>
    <p:sldId id="268" r:id="rId18"/>
    <p:sldId id="269" r:id="rId19"/>
    <p:sldId id="262" r:id="rId20"/>
    <p:sldId id="260" r:id="rId21"/>
    <p:sldId id="257" r:id="rId22"/>
    <p:sldId id="258" r:id="rId23"/>
    <p:sldId id="259" r:id="rId24"/>
    <p:sldId id="261" r:id="rId25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A1C285-B558-4A1F-A0B5-FC1E01F5FC88}">
          <p14:sldIdLst>
            <p14:sldId id="271"/>
            <p14:sldId id="256"/>
            <p14:sldId id="272"/>
            <p14:sldId id="276"/>
            <p14:sldId id="273"/>
            <p14:sldId id="274"/>
            <p14:sldId id="263"/>
            <p14:sldId id="275"/>
            <p14:sldId id="264"/>
            <p14:sldId id="270"/>
            <p14:sldId id="265"/>
            <p14:sldId id="266"/>
            <p14:sldId id="267"/>
            <p14:sldId id="268"/>
            <p14:sldId id="269"/>
            <p14:sldId id="262"/>
          </p14:sldIdLst>
        </p14:section>
        <p14:section name="Spare Slides" id="{6A82C31E-0535-4A62-A1CB-2C2000D3FC45}">
          <p14:sldIdLst>
            <p14:sldId id="260"/>
            <p14:sldId id="257"/>
            <p14:sldId id="258"/>
            <p14:sldId id="259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hcet Sebastian Tolga" initials="BST" lastIdx="1" clrIdx="0"/>
  <p:cmAuthor id="2" name="Mine Durusu" initials="MD" lastIdx="3" clrIdx="1"/>
  <p:cmAuthor id="3" name="Safak Dulger" initials="SD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757" autoAdjust="0"/>
  </p:normalViewPr>
  <p:slideViewPr>
    <p:cSldViewPr snapToGrid="0">
      <p:cViewPr>
        <p:scale>
          <a:sx n="60" d="100"/>
          <a:sy n="60" d="100"/>
        </p:scale>
        <p:origin x="1522" y="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71EE32-427E-4B1F-AFF3-3EAB9177FC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70217F-98B3-4EDE-9DE9-DC548AABE2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85984-4E83-4D7C-88F3-23C9EB9A3673}" type="datetimeFigureOut">
              <a:rPr lang="en-US" smtClean="0"/>
              <a:t>1/12/2024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FFB860-7DA8-40C3-8A00-87E46B0969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D1F345-E782-45A8-A93C-903FB10DD5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4D441-6530-4252-A04F-72222343B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21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EE317-57BD-4015-AEBD-17630BAD2490}" type="datetimeFigureOut">
              <a:rPr lang="en-US" smtClean="0"/>
              <a:t>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228BF-0242-49EB-8FCA-A5C23B526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84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228BF-0242-49EB-8FCA-A5C23B526D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86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specify here (in the slide notes) if you need a particular image to be included in the slide, specifying the nature, such as:</a:t>
            </a:r>
          </a:p>
          <a:p>
            <a:r>
              <a:rPr lang="en-US" dirty="0"/>
              <a:t>-patient, male, 60 years old, suffering under joint pain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228BF-0242-49EB-8FCA-A5C23B526D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65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CB9BD-A6B9-4ED5-A2F1-1CDFB767D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F3EF-ACA6-4F53-88AC-4514013E4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F206AF17-73C0-4F14-BAAC-3B2DC2B6BE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43" y="6300325"/>
            <a:ext cx="1889924" cy="451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7476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52DD-6086-4833-8A43-0D95FB03D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1650"/>
            <a:ext cx="10515600" cy="484531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CDFA968-4487-4FBF-A26A-577418C15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828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AD1E4E58-8EE8-46B3-84F8-FC20B65489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43" y="6300325"/>
            <a:ext cx="1889924" cy="451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4721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45A6-537B-4EE7-A63F-23E91ACC8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010A5-F9E3-4D68-BE35-83DC366D8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44B666E1-B3CE-4F54-A3DA-9EF33811AB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43" y="6300325"/>
            <a:ext cx="1889924" cy="451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303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04A3F-BAE0-4FBD-A033-4320150563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35837"/>
            <a:ext cx="5181600" cy="4641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C8CF0C-0F17-4141-BB77-84EB260C5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35837"/>
            <a:ext cx="5181600" cy="4641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DB22E4B-62A6-4873-8C10-72887D2E1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828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5583B0E5-4AB7-4619-AD33-36E7BCDADA6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43" y="6300325"/>
            <a:ext cx="1889924" cy="451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5569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0C17-C4F6-4DD8-8CDD-00068C45B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828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A75FC6A9-B034-4E87-8E5B-F4FADB12D35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43" y="6300325"/>
            <a:ext cx="1889924" cy="451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6151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440B59E6-50A2-4704-A9F5-913D9454FC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43" y="6300325"/>
            <a:ext cx="1889924" cy="451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361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0656A-C007-4E26-8B2E-090CE7D11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723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E4C9AA-BFB7-44F4-BC78-D9C5A0289F4E}"/>
              </a:ext>
            </a:extLst>
          </p:cNvPr>
          <p:cNvSpPr txBox="1"/>
          <p:nvPr/>
        </p:nvSpPr>
        <p:spPr>
          <a:xfrm>
            <a:off x="0" y="0"/>
            <a:ext cx="12192000" cy="695575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This is the standard raw presentation template for content authors contributing to EFIM Academy.</a:t>
            </a:r>
          </a:p>
          <a:p>
            <a:endParaRPr lang="en-US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As the author, you are expected to provide a simple PowerPoint presentation. Unless you will be shooting a video using your presentation (where the video will be published directly), the look &amp; feel is not important as the EFIM Academy Team will be processing your raw presentation to a full-blown e-learning module including all artistic aspects. In short, we don’t want you to bother with any graphics/layout details.</a:t>
            </a:r>
            <a:endParaRPr lang="tr-TR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endParaRPr lang="en-US" sz="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The following placeholder slides are provided to guide you and align with the standard structure of the EFIM Academy.</a:t>
            </a:r>
            <a:endParaRPr lang="tr-TR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endParaRPr lang="en-US" sz="4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Every presentation starts with a cover page, including the module title &amp; information about the author</a:t>
            </a:r>
            <a:endParaRPr lang="tr-TR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An 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a</a:t>
            </a:r>
            <a:r>
              <a:rPr lang="en-US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ssay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 of 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100-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150 words regarding what the content is about</a:t>
            </a:r>
            <a:endParaRPr lang="tr-TR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AutoNum type="arabicParenR"/>
            </a:pP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There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is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always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a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“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Sponsorship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and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Conflict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of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Interest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 ”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slide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covering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any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conflict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of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interests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of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authors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and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unrestricted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educational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grant</a:t>
            </a:r>
            <a:endParaRPr lang="tr-TR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AutoNum type="arabicParenR"/>
            </a:pP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There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is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always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a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“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Target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Audience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 ”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slide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indicating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the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audience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for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whom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this content is most likely to be suitable</a:t>
            </a:r>
            <a:endParaRPr lang="tr-TR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AutoNum type="arabicParenR"/>
            </a:pP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There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is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always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a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“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About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the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author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(s)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 ”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slide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describing the qualifications of the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content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author(s)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There is always a “Learning Objectives” slide at the very beginning</a:t>
            </a:r>
            <a:endParaRPr lang="tr-TR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AutoNum type="arabicParenR"/>
            </a:pP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There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should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be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at least 5 questions with only one correct answer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,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which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are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related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to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all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sections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of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the</a:t>
            </a:r>
            <a:r>
              <a:rPr lang="tr-TR" sz="1500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tr-TR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content</a:t>
            </a:r>
            <a:endParaRPr lang="en-US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There is always a “Case Summary” (case vignette) slide to provide an overview of the case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There can be multiple “Learning Content” slides, covering the actual information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Some “Learning Content” slides may lead to “sub-slides”, which will be only accessible from the Learning Content slide (e.g. by clicking a button). If this is the case, just add the sub-slide as a new “Learning Content” slide and provide a comment in the slide notes, how the sub-slide should be displayed.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It is a good idea to divide your presentation into logical sections, where appropriate. Please use the “Section” slides as needed, such as for Definition, Diagnosis &amp; Treatment sections.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Your presentation should end with a “Closing Comments / Wrap Up” slide, where you will cover the key takeaways in bullet form.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In this template, we provided a “Spare Slides” section where you can find the blank slides in different standard layouts. You can copy/paste these slides and use at your will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Please put your special needs into the respective slide notes. We will take care of them.</a:t>
            </a:r>
          </a:p>
          <a:p>
            <a:pPr marL="342900" indent="-342900">
              <a:buAutoNum type="arabicParenR"/>
            </a:pPr>
            <a:r>
              <a:rPr lang="en-GB" sz="1500" dirty="0">
                <a:solidFill>
                  <a:schemeClr val="bg1"/>
                </a:solidFill>
                <a:highlight>
                  <a:srgbClr val="000000"/>
                </a:highlight>
              </a:rPr>
              <a:t>Please provide a voiceover recording for each slide as you see fit. The speaker can talk &amp; record the text for each slide using the built-in PPT functionality or use a 3rd party voice recorder tool to provide separate recordings per slide in a common format (mp3, </a:t>
            </a:r>
            <a:r>
              <a:rPr lang="en-GB" sz="1500" dirty="0" err="1">
                <a:solidFill>
                  <a:schemeClr val="bg1"/>
                </a:solidFill>
                <a:highlight>
                  <a:srgbClr val="000000"/>
                </a:highlight>
              </a:rPr>
              <a:t>wma</a:t>
            </a:r>
            <a:r>
              <a:rPr lang="en-GB" sz="1500" dirty="0">
                <a:solidFill>
                  <a:schemeClr val="bg1"/>
                </a:solidFill>
                <a:highlight>
                  <a:srgbClr val="000000"/>
                </a:highlight>
              </a:rPr>
              <a:t> etc.). If separate recording files produced, please name those files after the slide name/number for easy association. </a:t>
            </a:r>
          </a:p>
          <a:p>
            <a:pPr marL="342900" indent="-342900">
              <a:buAutoNum type="arabicParenR"/>
            </a:pPr>
            <a:r>
              <a:rPr lang="en-GB" sz="1500" dirty="0">
                <a:solidFill>
                  <a:schemeClr val="bg1"/>
                </a:solidFill>
                <a:highlight>
                  <a:srgbClr val="000000"/>
                </a:highlight>
              </a:rPr>
              <a:t>If you are not able to provide a voiceover recording, please provide </a:t>
            </a: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voiceover scripts for each slide </a:t>
            </a:r>
            <a:r>
              <a:rPr lang="en-GB" sz="1500" dirty="0">
                <a:solidFill>
                  <a:schemeClr val="bg1"/>
                </a:solidFill>
                <a:highlight>
                  <a:srgbClr val="000000"/>
                </a:highlight>
              </a:rPr>
              <a:t>ideally added to the notes section of the respective slide. EFIM Academy team will use the text to create a professional voiceover. </a:t>
            </a:r>
            <a:endParaRPr lang="en-US" sz="1500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342900" indent="-342900">
              <a:buFontTx/>
              <a:buAutoNum type="arabicParenR"/>
            </a:pPr>
            <a:r>
              <a:rPr lang="en-US" sz="1500" dirty="0">
                <a:solidFill>
                  <a:schemeClr val="bg1"/>
                </a:solidFill>
                <a:highlight>
                  <a:srgbClr val="000000"/>
                </a:highlight>
              </a:rPr>
              <a:t>This slide is for informational purposes only and will not be included in the final e-learning module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0384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4A5B53-229D-41A9-8081-74BDF3AB2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&lt;Definition Section&gt;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8FEFE-B3A6-4EBE-9AFB-6A210ADA44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61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0C0CC6-0596-4C04-A685-03F3FAA26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8408DB-2AB0-4F3C-BF5E-E8A28E3AE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&lt;Learning Content&gt;</a:t>
            </a:r>
          </a:p>
        </p:txBody>
      </p:sp>
    </p:spTree>
    <p:extLst>
      <p:ext uri="{BB962C8B-B14F-4D97-AF65-F5344CB8AC3E}">
        <p14:creationId xmlns:p14="http://schemas.microsoft.com/office/powerpoint/2010/main" val="1714418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4A5B53-229D-41A9-8081-74BDF3AB2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&lt;Diagnosis Section&gt;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8FEFE-B3A6-4EBE-9AFB-6A210ADA44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87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0C0CC6-0596-4C04-A685-03F3FAA26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8408DB-2AB0-4F3C-BF5E-E8A28E3AE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&lt;Learning Content&gt;</a:t>
            </a:r>
          </a:p>
        </p:txBody>
      </p:sp>
    </p:spTree>
    <p:extLst>
      <p:ext uri="{BB962C8B-B14F-4D97-AF65-F5344CB8AC3E}">
        <p14:creationId xmlns:p14="http://schemas.microsoft.com/office/powerpoint/2010/main" val="2973431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4A5B53-229D-41A9-8081-74BDF3AB2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&lt;Treatment Section&gt;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8FEFE-B3A6-4EBE-9AFB-6A210ADA44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11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0C0CC6-0596-4C04-A685-03F3FAA26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8408DB-2AB0-4F3C-BF5E-E8A28E3AE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&lt;Learning Content&gt;</a:t>
            </a:r>
          </a:p>
        </p:txBody>
      </p:sp>
    </p:spTree>
    <p:extLst>
      <p:ext uri="{BB962C8B-B14F-4D97-AF65-F5344CB8AC3E}">
        <p14:creationId xmlns:p14="http://schemas.microsoft.com/office/powerpoint/2010/main" val="2417142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526797-E7D4-47EE-80F3-1AC1A4FCD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 1</a:t>
            </a:r>
          </a:p>
          <a:p>
            <a:r>
              <a:rPr lang="en-US" dirty="0"/>
              <a:t>Comment 2</a:t>
            </a:r>
          </a:p>
          <a:p>
            <a:r>
              <a:rPr lang="en-US" dirty="0"/>
              <a:t>Comment 3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AA3808-B1A7-4480-88D6-AEB19B5E2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Comments / Wrap Up</a:t>
            </a:r>
          </a:p>
        </p:txBody>
      </p:sp>
    </p:spTree>
    <p:extLst>
      <p:ext uri="{BB962C8B-B14F-4D97-AF65-F5344CB8AC3E}">
        <p14:creationId xmlns:p14="http://schemas.microsoft.com/office/powerpoint/2010/main" val="4053042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958541-94AC-4854-A2E4-7A2D0AD15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  <a:highlight>
                  <a:srgbClr val="000000"/>
                </a:highlight>
              </a:rPr>
              <a:t>Spare Template Slides for the Author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A3FEA5-546F-4950-B7C5-3190C8C98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  <a:highlight>
                  <a:srgbClr val="000000"/>
                </a:highlight>
              </a:rPr>
              <a:t>The following blank slides are provided for your convenience.</a:t>
            </a:r>
          </a:p>
          <a:p>
            <a:r>
              <a:rPr lang="en-US" dirty="0">
                <a:solidFill>
                  <a:srgbClr val="FFFF00"/>
                </a:solidFill>
                <a:highlight>
                  <a:srgbClr val="000000"/>
                </a:highlight>
              </a:rPr>
              <a:t>You can copy and paste these to create a new slide in desired layout and fill in your content</a:t>
            </a:r>
          </a:p>
        </p:txBody>
      </p:sp>
    </p:spTree>
    <p:extLst>
      <p:ext uri="{BB962C8B-B14F-4D97-AF65-F5344CB8AC3E}">
        <p14:creationId xmlns:p14="http://schemas.microsoft.com/office/powerpoint/2010/main" val="318540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E0AE8-1825-4FAC-BC1A-2D075CDA3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866BA-014B-4362-984B-597881D63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100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CE5607-6A36-409B-8F9B-EFA9FD76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&lt;section name&gt;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347395-C4BF-4253-948D-C437715CD9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&lt;optional information&gt;</a:t>
            </a:r>
          </a:p>
        </p:txBody>
      </p:sp>
    </p:spTree>
    <p:extLst>
      <p:ext uri="{BB962C8B-B14F-4D97-AF65-F5344CB8AC3E}">
        <p14:creationId xmlns:p14="http://schemas.microsoft.com/office/powerpoint/2010/main" val="3625047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5E821-71D4-4295-9DEF-DE793D563D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&lt;Module Title&gt;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7A127-944A-4008-9C99-EFAE81CF7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&lt;module subtitle&gt;</a:t>
            </a:r>
          </a:p>
          <a:p>
            <a:r>
              <a:rPr lang="en-US" dirty="0"/>
              <a:t>&lt;author name&gt;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648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749348-47CC-4A82-9F06-2FC0C72F0DE1}"/>
              </a:ext>
            </a:extLst>
          </p:cNvPr>
          <p:cNvSpPr txBox="1"/>
          <p:nvPr/>
        </p:nvSpPr>
        <p:spPr>
          <a:xfrm>
            <a:off x="1654991" y="2967335"/>
            <a:ext cx="93040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highlight>
                  <a:srgbClr val="000000"/>
                </a:highlight>
              </a:rPr>
              <a:t>This is a blank slide. Delete this text box and use it as per your preference</a:t>
            </a:r>
          </a:p>
          <a:p>
            <a:pPr algn="ctr"/>
            <a:r>
              <a:rPr lang="en-US" sz="2400" dirty="0">
                <a:solidFill>
                  <a:srgbClr val="FFFF00"/>
                </a:solidFill>
                <a:highlight>
                  <a:srgbClr val="000000"/>
                </a:highlight>
              </a:rPr>
              <a:t>via copy/paste</a:t>
            </a:r>
          </a:p>
        </p:txBody>
      </p:sp>
    </p:spTree>
    <p:extLst>
      <p:ext uri="{BB962C8B-B14F-4D97-AF65-F5344CB8AC3E}">
        <p14:creationId xmlns:p14="http://schemas.microsoft.com/office/powerpoint/2010/main" val="838684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0366-5596-48D0-9EBB-A378325F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&lt;Comparison Slide&gt;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77948-C43C-44DC-A9F2-C7B6549EED8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99CA5-A498-4CDA-966B-9A8B3A8D38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77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solidFill>
                  <a:srgbClr val="FF0000"/>
                </a:solidFill>
              </a:rPr>
              <a:t>Please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add</a:t>
            </a:r>
            <a:r>
              <a:rPr lang="tr-TR" i="1" dirty="0">
                <a:solidFill>
                  <a:srgbClr val="FF0000"/>
                </a:solidFill>
              </a:rPr>
              <a:t> a </a:t>
            </a:r>
            <a:r>
              <a:rPr lang="tr-TR" i="1" dirty="0" err="1">
                <a:solidFill>
                  <a:srgbClr val="FF0000"/>
                </a:solidFill>
              </a:rPr>
              <a:t>brief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summary</a:t>
            </a:r>
            <a:r>
              <a:rPr lang="tr-TR" i="1" dirty="0">
                <a:solidFill>
                  <a:srgbClr val="FF0000"/>
                </a:solidFill>
              </a:rPr>
              <a:t> of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content</a:t>
            </a:r>
            <a:r>
              <a:rPr lang="tr-TR" i="1" dirty="0">
                <a:solidFill>
                  <a:srgbClr val="FF0000"/>
                </a:solidFill>
              </a:rPr>
              <a:t> in </a:t>
            </a:r>
            <a:r>
              <a:rPr lang="tr-TR" i="1" dirty="0" err="1">
                <a:solidFill>
                  <a:srgbClr val="FF0000"/>
                </a:solidFill>
              </a:rPr>
              <a:t>approximately</a:t>
            </a:r>
            <a:r>
              <a:rPr lang="tr-TR" i="1" dirty="0">
                <a:solidFill>
                  <a:srgbClr val="FF0000"/>
                </a:solidFill>
              </a:rPr>
              <a:t> 100-150 </a:t>
            </a:r>
            <a:r>
              <a:rPr lang="tr-TR" i="1" dirty="0" err="1">
                <a:solidFill>
                  <a:srgbClr val="FF0000"/>
                </a:solidFill>
              </a:rPr>
              <a:t>words</a:t>
            </a:r>
            <a:r>
              <a:rPr lang="tr-TR" i="1" dirty="0">
                <a:solidFill>
                  <a:srgbClr val="FF0000"/>
                </a:solidFill>
              </a:rPr>
              <a:t> (</a:t>
            </a:r>
            <a:r>
              <a:rPr lang="tr-TR" sz="2400" dirty="0" err="1">
                <a:solidFill>
                  <a:srgbClr val="FF0000"/>
                </a:solidFill>
              </a:rPr>
              <a:t>please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delete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this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sentence</a:t>
            </a:r>
            <a:r>
              <a:rPr lang="tr-TR" sz="2400" dirty="0">
                <a:solidFill>
                  <a:srgbClr val="FF0000"/>
                </a:solidFill>
              </a:rPr>
              <a:t> in </a:t>
            </a:r>
            <a:r>
              <a:rPr lang="tr-TR" sz="2400" dirty="0" err="1">
                <a:solidFill>
                  <a:srgbClr val="FF0000"/>
                </a:solidFill>
              </a:rPr>
              <a:t>red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before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you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writing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summary</a:t>
            </a:r>
            <a:r>
              <a:rPr lang="tr-TR" i="1" dirty="0">
                <a:solidFill>
                  <a:srgbClr val="FF0000"/>
                </a:solidFill>
              </a:rPr>
              <a:t>).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e-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module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476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If there is a sponsorship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for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this</a:t>
            </a:r>
            <a:r>
              <a:rPr lang="tr-TR" i="1" dirty="0">
                <a:solidFill>
                  <a:srgbClr val="FF0000"/>
                </a:solidFill>
              </a:rPr>
              <a:t> e-</a:t>
            </a:r>
            <a:r>
              <a:rPr lang="tr-TR" i="1" dirty="0" err="1">
                <a:solidFill>
                  <a:srgbClr val="FF0000"/>
                </a:solidFill>
              </a:rPr>
              <a:t>learning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module</a:t>
            </a:r>
            <a:r>
              <a:rPr lang="en-US" i="1" dirty="0">
                <a:solidFill>
                  <a:srgbClr val="FF0000"/>
                </a:solidFill>
              </a:rPr>
              <a:t>, </a:t>
            </a:r>
            <a:r>
              <a:rPr lang="tr-TR" i="1" dirty="0" err="1">
                <a:solidFill>
                  <a:srgbClr val="FF0000"/>
                </a:solidFill>
              </a:rPr>
              <a:t>please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indicate</a:t>
            </a:r>
            <a:r>
              <a:rPr lang="tr-TR" i="1" dirty="0">
                <a:solidFill>
                  <a:srgbClr val="FF0000"/>
                </a:solidFill>
              </a:rPr>
              <a:t> it here. </a:t>
            </a:r>
            <a:r>
              <a:rPr lang="tr-TR" i="1" dirty="0" err="1">
                <a:solidFill>
                  <a:srgbClr val="FF0000"/>
                </a:solidFill>
              </a:rPr>
              <a:t>This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sponsorship</a:t>
            </a:r>
            <a:r>
              <a:rPr lang="en-US" i="1" dirty="0">
                <a:solidFill>
                  <a:srgbClr val="FF0000"/>
                </a:solidFill>
              </a:rPr>
              <a:t> must be under the form of an </a:t>
            </a:r>
            <a:r>
              <a:rPr lang="tr-TR" i="1" dirty="0">
                <a:solidFill>
                  <a:srgbClr val="FF0000"/>
                </a:solidFill>
              </a:rPr>
              <a:t>‘</a:t>
            </a:r>
            <a:r>
              <a:rPr lang="en-US" i="1" dirty="0">
                <a:solidFill>
                  <a:srgbClr val="FF0000"/>
                </a:solidFill>
              </a:rPr>
              <a:t>unrestricted educational grant</a:t>
            </a:r>
            <a:r>
              <a:rPr lang="tr-TR" i="1" dirty="0">
                <a:solidFill>
                  <a:srgbClr val="FF0000"/>
                </a:solidFill>
              </a:rPr>
              <a:t>’ (</a:t>
            </a:r>
            <a:r>
              <a:rPr lang="tr-TR" sz="2400" dirty="0" err="1">
                <a:solidFill>
                  <a:srgbClr val="FF0000"/>
                </a:solidFill>
              </a:rPr>
              <a:t>please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delete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this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sentence</a:t>
            </a:r>
            <a:r>
              <a:rPr lang="tr-TR" sz="2400" dirty="0">
                <a:solidFill>
                  <a:srgbClr val="FF0000"/>
                </a:solidFill>
              </a:rPr>
              <a:t> in </a:t>
            </a:r>
            <a:r>
              <a:rPr lang="tr-TR" sz="2400" dirty="0" err="1">
                <a:solidFill>
                  <a:srgbClr val="FF0000"/>
                </a:solidFill>
              </a:rPr>
              <a:t>red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before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you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writing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sponsorship</a:t>
            </a:r>
            <a:r>
              <a:rPr lang="tr-TR" i="1" dirty="0">
                <a:solidFill>
                  <a:srgbClr val="FF0000"/>
                </a:solidFill>
              </a:rPr>
              <a:t>).</a:t>
            </a:r>
          </a:p>
          <a:p>
            <a:pPr marL="0" indent="0">
              <a:buNone/>
            </a:pPr>
            <a:endParaRPr lang="tr-TR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i="1" dirty="0" err="1">
                <a:solidFill>
                  <a:srgbClr val="FF0000"/>
                </a:solidFill>
              </a:rPr>
              <a:t>Please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state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any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conflict</a:t>
            </a:r>
            <a:r>
              <a:rPr lang="tr-TR" i="1" dirty="0">
                <a:solidFill>
                  <a:srgbClr val="FF0000"/>
                </a:solidFill>
              </a:rPr>
              <a:t> of </a:t>
            </a:r>
            <a:r>
              <a:rPr lang="tr-TR" i="1" dirty="0" err="1">
                <a:solidFill>
                  <a:srgbClr val="FF0000"/>
                </a:solidFill>
              </a:rPr>
              <a:t>interests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related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to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this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work</a:t>
            </a:r>
            <a:r>
              <a:rPr lang="tr-TR" i="1" dirty="0">
                <a:solidFill>
                  <a:srgbClr val="FF0000"/>
                </a:solidFill>
              </a:rPr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Sponsorship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conflict</a:t>
            </a:r>
            <a:r>
              <a:rPr lang="tr-TR" dirty="0"/>
              <a:t> of </a:t>
            </a:r>
            <a:r>
              <a:rPr lang="tr-TR" dirty="0" err="1"/>
              <a:t>interest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17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solidFill>
                  <a:srgbClr val="FF0000"/>
                </a:solidFill>
              </a:rPr>
              <a:t>Please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write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t</a:t>
            </a:r>
            <a:r>
              <a:rPr lang="en-US" i="1" dirty="0" err="1">
                <a:solidFill>
                  <a:srgbClr val="FF0000"/>
                </a:solidFill>
              </a:rPr>
              <a:t>arget</a:t>
            </a:r>
            <a:r>
              <a:rPr lang="en-US" i="1" dirty="0">
                <a:solidFill>
                  <a:srgbClr val="FF0000"/>
                </a:solidFill>
              </a:rPr>
              <a:t> audience for whom </a:t>
            </a:r>
            <a:r>
              <a:rPr lang="tr-TR" i="1" dirty="0" err="1">
                <a:solidFill>
                  <a:srgbClr val="FF0000"/>
                </a:solidFill>
              </a:rPr>
              <a:t>this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content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is most likely to be suitable</a:t>
            </a:r>
            <a:r>
              <a:rPr lang="tr-TR" i="1" dirty="0">
                <a:solidFill>
                  <a:srgbClr val="FF0000"/>
                </a:solidFill>
              </a:rPr>
              <a:t> (</a:t>
            </a:r>
            <a:r>
              <a:rPr lang="tr-TR" sz="2000" dirty="0" err="1">
                <a:solidFill>
                  <a:srgbClr val="FF0000"/>
                </a:solidFill>
              </a:rPr>
              <a:t>please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delete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this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sentence</a:t>
            </a:r>
            <a:r>
              <a:rPr lang="tr-TR" sz="2000" dirty="0">
                <a:solidFill>
                  <a:srgbClr val="FF0000"/>
                </a:solidFill>
              </a:rPr>
              <a:t> in </a:t>
            </a:r>
            <a:r>
              <a:rPr lang="tr-TR" sz="2000" dirty="0" err="1">
                <a:solidFill>
                  <a:srgbClr val="FF0000"/>
                </a:solidFill>
              </a:rPr>
              <a:t>red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before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you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writing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the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target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audience</a:t>
            </a:r>
            <a:r>
              <a:rPr lang="tr-TR" i="1" dirty="0">
                <a:solidFill>
                  <a:srgbClr val="FF0000"/>
                </a:solidFill>
              </a:rPr>
              <a:t>)</a:t>
            </a:r>
            <a:r>
              <a:rPr lang="en-US" i="1" dirty="0">
                <a:solidFill>
                  <a:srgbClr val="FF0000"/>
                </a:solidFill>
              </a:rPr>
              <a:t>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Target</a:t>
            </a:r>
            <a:r>
              <a:rPr lang="tr-TR" dirty="0"/>
              <a:t> </a:t>
            </a:r>
            <a:r>
              <a:rPr lang="tr-TR" dirty="0" err="1"/>
              <a:t>audience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16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>
                <a:solidFill>
                  <a:srgbClr val="FF0000"/>
                </a:solidFill>
              </a:rPr>
              <a:t>Please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write</a:t>
            </a:r>
            <a:r>
              <a:rPr lang="tr-TR" i="1" dirty="0">
                <a:solidFill>
                  <a:srgbClr val="FF0000"/>
                </a:solidFill>
              </a:rPr>
              <a:t> a </a:t>
            </a:r>
            <a:r>
              <a:rPr lang="tr-TR" i="1" dirty="0" err="1">
                <a:solidFill>
                  <a:srgbClr val="FF0000"/>
                </a:solidFill>
              </a:rPr>
              <a:t>short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section</a:t>
            </a:r>
            <a:r>
              <a:rPr lang="tr-TR" i="1" dirty="0">
                <a:solidFill>
                  <a:srgbClr val="FF0000"/>
                </a:solidFill>
              </a:rPr>
              <a:t> in 1-2 </a:t>
            </a:r>
            <a:r>
              <a:rPr lang="tr-TR" i="1" dirty="0" err="1">
                <a:solidFill>
                  <a:srgbClr val="FF0000"/>
                </a:solidFill>
              </a:rPr>
              <a:t>paragraphs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describing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qualifications of the </a:t>
            </a:r>
            <a:r>
              <a:rPr lang="tr-TR" i="1" dirty="0" err="1">
                <a:solidFill>
                  <a:srgbClr val="FF0000"/>
                </a:solidFill>
              </a:rPr>
              <a:t>author</a:t>
            </a:r>
            <a:r>
              <a:rPr lang="tr-TR" i="1" dirty="0">
                <a:solidFill>
                  <a:srgbClr val="FF0000"/>
                </a:solidFill>
              </a:rPr>
              <a:t>(s)</a:t>
            </a:r>
            <a:r>
              <a:rPr lang="en-US" i="1" dirty="0">
                <a:solidFill>
                  <a:srgbClr val="FF0000"/>
                </a:solidFill>
              </a:rPr>
              <a:t> involved in preparing the content</a:t>
            </a:r>
            <a:r>
              <a:rPr lang="tr-TR" i="1" dirty="0">
                <a:solidFill>
                  <a:srgbClr val="FF0000"/>
                </a:solidFill>
              </a:rPr>
              <a:t> (</a:t>
            </a:r>
            <a:r>
              <a:rPr lang="tr-TR" sz="2400" dirty="0" err="1">
                <a:solidFill>
                  <a:srgbClr val="FF0000"/>
                </a:solidFill>
              </a:rPr>
              <a:t>please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delete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this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sentence</a:t>
            </a:r>
            <a:r>
              <a:rPr lang="tr-TR" sz="2400" dirty="0">
                <a:solidFill>
                  <a:srgbClr val="FF0000"/>
                </a:solidFill>
              </a:rPr>
              <a:t> in </a:t>
            </a:r>
            <a:r>
              <a:rPr lang="tr-TR" sz="2400" dirty="0" err="1">
                <a:solidFill>
                  <a:srgbClr val="FF0000"/>
                </a:solidFill>
              </a:rPr>
              <a:t>red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before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you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writing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this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section</a:t>
            </a:r>
            <a:r>
              <a:rPr lang="tr-TR" i="1" dirty="0">
                <a:solidFill>
                  <a:srgbClr val="FF0000"/>
                </a:solidFill>
              </a:rPr>
              <a:t>).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author</a:t>
            </a:r>
            <a:r>
              <a:rPr lang="tr-TR" dirty="0"/>
              <a:t>(s)</a:t>
            </a:r>
          </a:p>
        </p:txBody>
      </p:sp>
    </p:spTree>
    <p:extLst>
      <p:ext uri="{BB962C8B-B14F-4D97-AF65-F5344CB8AC3E}">
        <p14:creationId xmlns:p14="http://schemas.microsoft.com/office/powerpoint/2010/main" val="3845248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C5CFCB-9042-4BEB-8C9A-43AB36081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 1</a:t>
            </a:r>
          </a:p>
          <a:p>
            <a:r>
              <a:rPr lang="en-US" dirty="0"/>
              <a:t>Objective 2</a:t>
            </a:r>
          </a:p>
          <a:p>
            <a:r>
              <a:rPr lang="en-US" dirty="0"/>
              <a:t>Objective 3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F11E4CE-6E71-4449-938B-516F6BB97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</a:t>
            </a:r>
            <a:r>
              <a:rPr lang="tr-TR" dirty="0"/>
              <a:t>o</a:t>
            </a:r>
            <a:r>
              <a:rPr lang="en-US" dirty="0" err="1"/>
              <a:t>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13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 err="1">
                <a:solidFill>
                  <a:srgbClr val="FF0000"/>
                </a:solidFill>
              </a:rPr>
              <a:t>Please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add</a:t>
            </a:r>
            <a:r>
              <a:rPr lang="tr-TR" i="1" dirty="0">
                <a:solidFill>
                  <a:srgbClr val="FF0000"/>
                </a:solidFill>
              </a:rPr>
              <a:t> 5-10 </a:t>
            </a:r>
            <a:r>
              <a:rPr lang="tr-TR" i="1" dirty="0" err="1">
                <a:solidFill>
                  <a:srgbClr val="FF0000"/>
                </a:solidFill>
              </a:rPr>
              <a:t>multiple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choice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questions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to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assess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learners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knowledge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before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training</a:t>
            </a:r>
            <a:r>
              <a:rPr lang="tr-TR" i="1" dirty="0">
                <a:solidFill>
                  <a:srgbClr val="FF0000"/>
                </a:solidFill>
              </a:rPr>
              <a:t>. </a:t>
            </a:r>
            <a:r>
              <a:rPr lang="tr-TR" i="1" dirty="0" err="1">
                <a:solidFill>
                  <a:srgbClr val="FF0000"/>
                </a:solidFill>
              </a:rPr>
              <a:t>These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questions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will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also</a:t>
            </a:r>
            <a:r>
              <a:rPr lang="tr-TR" i="1" dirty="0">
                <a:solidFill>
                  <a:srgbClr val="FF0000"/>
                </a:solidFill>
              </a:rPr>
              <a:t> be </a:t>
            </a:r>
            <a:r>
              <a:rPr lang="tr-TR" i="1" dirty="0" err="1">
                <a:solidFill>
                  <a:srgbClr val="FF0000"/>
                </a:solidFill>
              </a:rPr>
              <a:t>asked</a:t>
            </a:r>
            <a:r>
              <a:rPr lang="tr-TR" i="1" dirty="0">
                <a:solidFill>
                  <a:srgbClr val="FF0000"/>
                </a:solidFill>
              </a:rPr>
              <a:t> at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end</a:t>
            </a:r>
            <a:r>
              <a:rPr lang="tr-TR" i="1" dirty="0">
                <a:solidFill>
                  <a:srgbClr val="FF0000"/>
                </a:solidFill>
              </a:rPr>
              <a:t> of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module</a:t>
            </a:r>
            <a:r>
              <a:rPr lang="tr-TR" i="1" dirty="0">
                <a:solidFill>
                  <a:srgbClr val="FF0000"/>
                </a:solidFill>
              </a:rPr>
              <a:t>.</a:t>
            </a:r>
          </a:p>
          <a:p>
            <a:r>
              <a:rPr lang="en-US" i="1" dirty="0">
                <a:solidFill>
                  <a:srgbClr val="FF0000"/>
                </a:solidFill>
              </a:rPr>
              <a:t>Multiple choice questions should have one correct answer. Please highlight the correct answer directly on the slide using an appropriate color, such as </a:t>
            </a:r>
            <a:r>
              <a:rPr lang="en-US" i="1" dirty="0">
                <a:solidFill>
                  <a:srgbClr val="FFC000"/>
                </a:solidFill>
              </a:rPr>
              <a:t>yellow</a:t>
            </a:r>
            <a:r>
              <a:rPr lang="tr-TR" i="1" dirty="0">
                <a:solidFill>
                  <a:srgbClr val="FFC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or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00B050"/>
                </a:solidFill>
              </a:rPr>
              <a:t>green</a:t>
            </a:r>
            <a:r>
              <a:rPr lang="en-US" i="1" dirty="0">
                <a:solidFill>
                  <a:srgbClr val="FF0000"/>
                </a:solidFill>
              </a:rPr>
              <a:t>.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Please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also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provide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explanation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both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for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correct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and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incorrect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answers</a:t>
            </a:r>
            <a:r>
              <a:rPr lang="tr-TR" i="1" dirty="0">
                <a:solidFill>
                  <a:srgbClr val="FF0000"/>
                </a:solidFill>
              </a:rPr>
              <a:t> in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note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section</a:t>
            </a:r>
            <a:r>
              <a:rPr lang="tr-TR" i="1" dirty="0">
                <a:solidFill>
                  <a:srgbClr val="FF0000"/>
                </a:solidFill>
              </a:rPr>
              <a:t> of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slides</a:t>
            </a:r>
            <a:r>
              <a:rPr lang="tr-TR" i="1" dirty="0">
                <a:solidFill>
                  <a:srgbClr val="FF0000"/>
                </a:solidFill>
              </a:rPr>
              <a:t>.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In addition to the multiple choice questions, you may provide interactive questions</a:t>
            </a:r>
            <a:r>
              <a:rPr lang="tr-TR" i="1" dirty="0">
                <a:solidFill>
                  <a:srgbClr val="FF0000"/>
                </a:solidFill>
              </a:rPr>
              <a:t>, </a:t>
            </a:r>
            <a:r>
              <a:rPr lang="tr-TR" i="1" dirty="0" err="1">
                <a:solidFill>
                  <a:srgbClr val="FF0000"/>
                </a:solidFill>
              </a:rPr>
              <a:t>such</a:t>
            </a:r>
            <a:r>
              <a:rPr lang="tr-TR" i="1" dirty="0">
                <a:solidFill>
                  <a:srgbClr val="FF0000"/>
                </a:solidFill>
              </a:rPr>
              <a:t> as </a:t>
            </a:r>
            <a:r>
              <a:rPr lang="en-US" i="1" dirty="0">
                <a:solidFill>
                  <a:srgbClr val="FF0000"/>
                </a:solidFill>
              </a:rPr>
              <a:t>	True/false</a:t>
            </a:r>
            <a:r>
              <a:rPr lang="tr-TR" i="1" dirty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Fill in the blanks</a:t>
            </a:r>
            <a:r>
              <a:rPr lang="tr-TR" i="1" dirty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Drag &amp; drop</a:t>
            </a:r>
            <a:r>
              <a:rPr lang="tr-TR" i="1" dirty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Switch/keep</a:t>
            </a:r>
            <a:r>
              <a:rPr lang="tr-TR" i="1" dirty="0">
                <a:solidFill>
                  <a:srgbClr val="FF0000"/>
                </a:solidFill>
              </a:rPr>
              <a:t>, </a:t>
            </a:r>
            <a:r>
              <a:rPr lang="tr-TR" i="1" dirty="0" err="1">
                <a:solidFill>
                  <a:srgbClr val="FF0000"/>
                </a:solidFill>
              </a:rPr>
              <a:t>or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Grouping</a:t>
            </a:r>
            <a:r>
              <a:rPr lang="tr-TR" i="1" dirty="0">
                <a:solidFill>
                  <a:srgbClr val="FF0000"/>
                </a:solidFill>
              </a:rPr>
              <a:t>.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Alternative interactive question types created by the content creator will be prepared by </a:t>
            </a:r>
            <a:r>
              <a:rPr lang="tr-TR" i="1" dirty="0" err="1">
                <a:solidFill>
                  <a:srgbClr val="FF0000"/>
                </a:solidFill>
              </a:rPr>
              <a:t>the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EFIM IT team</a:t>
            </a:r>
            <a:r>
              <a:rPr lang="tr-TR" i="1" dirty="0">
                <a:solidFill>
                  <a:srgbClr val="FF000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tr-TR" sz="2400" dirty="0">
                <a:solidFill>
                  <a:srgbClr val="FF0000"/>
                </a:solidFill>
              </a:rPr>
              <a:t>(</a:t>
            </a:r>
            <a:r>
              <a:rPr lang="tr-TR" sz="2400" dirty="0" err="1">
                <a:solidFill>
                  <a:srgbClr val="FF0000"/>
                </a:solidFill>
              </a:rPr>
              <a:t>please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delete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this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part</a:t>
            </a:r>
            <a:r>
              <a:rPr lang="tr-TR" sz="2400" dirty="0">
                <a:solidFill>
                  <a:srgbClr val="FF0000"/>
                </a:solidFill>
              </a:rPr>
              <a:t> in </a:t>
            </a:r>
            <a:r>
              <a:rPr lang="tr-TR" sz="2400" dirty="0" err="1">
                <a:solidFill>
                  <a:srgbClr val="FF0000"/>
                </a:solidFill>
              </a:rPr>
              <a:t>red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before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you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writing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the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questions</a:t>
            </a:r>
            <a:r>
              <a:rPr lang="tr-TR" sz="2400" dirty="0">
                <a:solidFill>
                  <a:srgbClr val="FF0000"/>
                </a:solidFill>
              </a:rPr>
              <a:t>)</a:t>
            </a:r>
            <a:endParaRPr lang="en-US" sz="2400" dirty="0">
              <a:solidFill>
                <a:srgbClr val="FF0000"/>
              </a:solidFill>
            </a:endParaRPr>
          </a:p>
          <a:p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Pre-assessment</a:t>
            </a:r>
            <a:r>
              <a:rPr lang="tr-TR" dirty="0"/>
              <a:t> </a:t>
            </a:r>
            <a:r>
              <a:rPr lang="tr-TR" dirty="0" err="1"/>
              <a:t>Questions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5180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17684B-06F8-48E1-A801-4F56CA0D5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62F15D5-0C21-437D-A4FD-A4EBE0199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&lt;Case </a:t>
            </a:r>
            <a:r>
              <a:rPr lang="tr-TR" dirty="0"/>
              <a:t>Presentation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4062816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6"/>
  <p:tag name="ARTICULATE_DESIGN_ID_EFIM ACADEMY CONTENT MASTER THEME" val="wldRS0p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EFIM Academy Content Maste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e7feaa-a8f8-403c-bed5-8a39f80a96dd">
      <Terms xmlns="http://schemas.microsoft.com/office/infopath/2007/PartnerControls"/>
    </lcf76f155ced4ddcb4097134ff3c332f>
    <TaxCatchAll xmlns="d000dd5a-5e8f-42c6-b597-79243a4851d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52213E74406AA49B320E228AC068BEA" ma:contentTypeVersion="13" ma:contentTypeDescription="Yeni belge oluşturun." ma:contentTypeScope="" ma:versionID="1ff31b6823937fc7279778e82b79b422">
  <xsd:schema xmlns:xsd="http://www.w3.org/2001/XMLSchema" xmlns:xs="http://www.w3.org/2001/XMLSchema" xmlns:p="http://schemas.microsoft.com/office/2006/metadata/properties" xmlns:ns2="6fe7feaa-a8f8-403c-bed5-8a39f80a96dd" xmlns:ns3="d000dd5a-5e8f-42c6-b597-79243a4851dd" targetNamespace="http://schemas.microsoft.com/office/2006/metadata/properties" ma:root="true" ma:fieldsID="52cb23b8355905bf38f151c96e8553db" ns2:_="" ns3:_="">
    <xsd:import namespace="6fe7feaa-a8f8-403c-bed5-8a39f80a96dd"/>
    <xsd:import namespace="d000dd5a-5e8f-42c6-b597-79243a485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7feaa-a8f8-403c-bed5-8a39f80a96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Resim Etiketleri" ma:readOnly="false" ma:fieldId="{5cf76f15-5ced-4ddc-b409-7134ff3c332f}" ma:taxonomyMulti="true" ma:sspId="9b060cc8-d33b-49ac-ae36-3f03273df9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0dd5a-5e8f-42c6-b597-79243a4851d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b2d8f090-57ee-4835-bdde-e5f44e4e88fb}" ma:internalName="TaxCatchAll" ma:showField="CatchAllData" ma:web="d000dd5a-5e8f-42c6-b597-79243a485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66A9D0-746F-4274-8A3B-A7E1FD20AB8F}">
  <ds:schemaRefs>
    <ds:schemaRef ds:uri="http://purl.org/dc/terms/"/>
    <ds:schemaRef ds:uri="d000dd5a-5e8f-42c6-b597-79243a4851dd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fe7feaa-a8f8-403c-bed5-8a39f80a96d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3A39F65-7242-46E2-A68D-882310CD39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e7feaa-a8f8-403c-bed5-8a39f80a96dd"/>
    <ds:schemaRef ds:uri="d000dd5a-5e8f-42c6-b597-79243a485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E11031-5B8B-4661-BCAA-A936DADBC9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1071</Words>
  <Application>Microsoft Office PowerPoint</Application>
  <PresentationFormat>Widescreen</PresentationFormat>
  <Paragraphs>69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EFIM Academy Content Master Theme</vt:lpstr>
      <vt:lpstr>PowerPoint Presentation</vt:lpstr>
      <vt:lpstr>&lt;Module Title&gt;</vt:lpstr>
      <vt:lpstr>About this e-learning module</vt:lpstr>
      <vt:lpstr>Sponsorship and conflict of interest</vt:lpstr>
      <vt:lpstr>Target audience</vt:lpstr>
      <vt:lpstr>About the author(s)</vt:lpstr>
      <vt:lpstr>Learning objectives</vt:lpstr>
      <vt:lpstr>Pre-assessment Questions</vt:lpstr>
      <vt:lpstr>&lt;Case Presentation&gt;</vt:lpstr>
      <vt:lpstr>&lt;Definition Section&gt;</vt:lpstr>
      <vt:lpstr>&lt;Learning Content&gt;</vt:lpstr>
      <vt:lpstr>&lt;Diagnosis Section&gt;</vt:lpstr>
      <vt:lpstr>&lt;Learning Content&gt;</vt:lpstr>
      <vt:lpstr>&lt;Treatment Section&gt;</vt:lpstr>
      <vt:lpstr>&lt;Learning Content&gt;</vt:lpstr>
      <vt:lpstr>Closing Comments / Wrap Up</vt:lpstr>
      <vt:lpstr>Spare Template Slides for the Author</vt:lpstr>
      <vt:lpstr>PowerPoint Presentation</vt:lpstr>
      <vt:lpstr>&lt;section name&gt;</vt:lpstr>
      <vt:lpstr>PowerPoint Presentation</vt:lpstr>
      <vt:lpstr>&lt;Comparison Slide&gt;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&lt;Module Title&gt;</dc:title>
  <dc:creator>Behcet Sebastian Tolga</dc:creator>
  <cp:lastModifiedBy>Safak Dulger</cp:lastModifiedBy>
  <cp:revision>63</cp:revision>
  <dcterms:created xsi:type="dcterms:W3CDTF">2021-08-19T12:16:52Z</dcterms:created>
  <dcterms:modified xsi:type="dcterms:W3CDTF">2024-01-12T14:16:20Z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0x010100C52213E74406AA49B320E228AC068BEA</vt:lpwstr>
  </property>
  <property fmtid="{D5CDD505-2E9C-101B-9397-08002B2CF9AE}" pid="3" name="ArticulateGUID">
    <vt:lpwstr>DF9ED54E-81A7-4299-BD73-53307BD2E8B3</vt:lpwstr>
  </property>
  <property fmtid="{D5CDD505-2E9C-101B-9397-08002B2CF9AE}" pid="4" name="ArticulatePath">
    <vt:lpwstr>https://bros.sharepoint.com/sites/EFIMAcademyCore/Shared Documents/General/Documents/Content Creators/EFIM Academy Content Author RAW Template v0.1</vt:lpwstr>
  </property>
</Properties>
</file>